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74" r:id="rId5"/>
    <p:sldId id="277" r:id="rId6"/>
    <p:sldId id="261" r:id="rId7"/>
    <p:sldId id="259" r:id="rId8"/>
    <p:sldId id="266" r:id="rId9"/>
    <p:sldId id="288" r:id="rId10"/>
    <p:sldId id="275" r:id="rId11"/>
    <p:sldId id="278" r:id="rId12"/>
    <p:sldId id="291" r:id="rId13"/>
    <p:sldId id="260" r:id="rId14"/>
    <p:sldId id="296" r:id="rId15"/>
    <p:sldId id="258" r:id="rId16"/>
    <p:sldId id="297" r:id="rId17"/>
    <p:sldId id="298" r:id="rId18"/>
    <p:sldId id="286" r:id="rId19"/>
    <p:sldId id="295" r:id="rId20"/>
    <p:sldId id="265" r:id="rId21"/>
    <p:sldId id="282" r:id="rId22"/>
    <p:sldId id="280" r:id="rId23"/>
    <p:sldId id="272" r:id="rId24"/>
    <p:sldId id="290" r:id="rId25"/>
    <p:sldId id="26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49" autoAdjust="0"/>
    <p:restoredTop sz="76855" autoAdjust="0"/>
  </p:normalViewPr>
  <p:slideViewPr>
    <p:cSldViewPr snapToGrid="0" snapToObjects="1">
      <p:cViewPr varScale="1">
        <p:scale>
          <a:sx n="57" d="100"/>
          <a:sy n="57" d="100"/>
        </p:scale>
        <p:origin x="112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Lost time searching online for desirable parks.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Outdated information about park and rest locations on web sites.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Inability to create a concise and comprehensive travel itinerary.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Proprietary data mining activities to collect, classify, and map RV destination information and park attributes.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1</a:t>
          </a:r>
          <a:endParaRPr lang="en-US" dirty="0">
            <a:solidFill>
              <a:schemeClr val="bg2"/>
            </a:solidFill>
          </a:endParaRP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Public access geographic data lookup app to create travel itineraries of qualified RV-friendly locations. 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2</a:t>
          </a:r>
          <a:endParaRPr lang="en-US" dirty="0">
            <a:solidFill>
              <a:schemeClr val="bg2"/>
            </a:solidFill>
          </a:endParaRP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Data analytics and machine learning algorithms to ensure the perfect destinations.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3</a:t>
          </a:r>
          <a:endParaRPr lang="en-US" dirty="0">
            <a:solidFill>
              <a:schemeClr val="bg2"/>
            </a:solidFill>
          </a:endParaRP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437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Lost time searching online for desirable parks.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Outdated information about park and rest locations on web sites.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7955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Inability to create a concise and comprehensive travel itinerary.</a:t>
          </a:r>
        </a:p>
      </dsp:txBody>
      <dsp:txXfrm>
        <a:off x="1181573" y="2557955"/>
        <a:ext cx="4995202" cy="1023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031504" y="723664"/>
          <a:ext cx="82279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903662" y="654586"/>
          <a:ext cx="94620" cy="17711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17500" y="312545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1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637925" y="432970"/>
        <a:ext cx="581460" cy="581460"/>
      </dsp:txXfrm>
    </dsp:sp>
    <dsp:sp modelId="{12DC819D-BB19-CE49-AFEB-155922B01406}">
      <dsp:nvSpPr>
        <dsp:cNvPr id="0" name=""/>
        <dsp:cNvSpPr/>
      </dsp:nvSpPr>
      <dsp:spPr>
        <a:xfrm>
          <a:off x="3016" y="1299893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Proprietary data mining activities to collect, classify, and map RV destination information and park attributes.</a:t>
          </a:r>
        </a:p>
      </dsp:txBody>
      <dsp:txXfrm>
        <a:off x="3016" y="1670149"/>
        <a:ext cx="1851278" cy="1595344"/>
      </dsp:txXfrm>
    </dsp:sp>
    <dsp:sp modelId="{4A0B88BF-91DC-214E-A662-99F2E5E1AA6F}">
      <dsp:nvSpPr>
        <dsp:cNvPr id="0" name=""/>
        <dsp:cNvSpPr/>
      </dsp:nvSpPr>
      <dsp:spPr>
        <a:xfrm>
          <a:off x="2059992" y="725063"/>
          <a:ext cx="1851278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960639" y="655750"/>
          <a:ext cx="94620" cy="178327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574476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2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2694901" y="434369"/>
        <a:ext cx="581460" cy="581460"/>
      </dsp:txXfrm>
    </dsp:sp>
    <dsp:sp modelId="{EA4D4141-C1BF-E74E-8ECF-933FF6EE68D4}">
      <dsp:nvSpPr>
        <dsp:cNvPr id="0" name=""/>
        <dsp:cNvSpPr/>
      </dsp:nvSpPr>
      <dsp:spPr>
        <a:xfrm>
          <a:off x="2059992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Public access geographic data lookup app to create travel itineraries of qualified RV-friendly locations. </a:t>
          </a:r>
        </a:p>
      </dsp:txBody>
      <dsp:txXfrm>
        <a:off x="2059992" y="1673510"/>
        <a:ext cx="1851278" cy="1595344"/>
      </dsp:txXfrm>
    </dsp:sp>
    <dsp:sp modelId="{EBC17C66-42F5-8741-9366-67B899EB8470}">
      <dsp:nvSpPr>
        <dsp:cNvPr id="0" name=""/>
        <dsp:cNvSpPr/>
      </dsp:nvSpPr>
      <dsp:spPr>
        <a:xfrm>
          <a:off x="4116969" y="725063"/>
          <a:ext cx="92563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631453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3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4751878" y="434369"/>
        <a:ext cx="581460" cy="581460"/>
      </dsp:txXfrm>
    </dsp:sp>
    <dsp:sp modelId="{2CCAA94D-0D9E-CB40-97A3-00A05F4F0DC2}">
      <dsp:nvSpPr>
        <dsp:cNvPr id="0" name=""/>
        <dsp:cNvSpPr/>
      </dsp:nvSpPr>
      <dsp:spPr>
        <a:xfrm>
          <a:off x="4116969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analytics and machine learning algorithms to ensure the perfect destinations.</a:t>
          </a:r>
        </a:p>
      </dsp:txBody>
      <dsp:txXfrm>
        <a:off x="4116969" y="1673510"/>
        <a:ext cx="1851278" cy="159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284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9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 engine publishes the website</a:t>
            </a:r>
          </a:p>
          <a:p>
            <a:r>
              <a:rPr lang="en-US" dirty="0"/>
              <a:t>Website collects the data from uploads, submissions, RV owner or campgrounds</a:t>
            </a:r>
          </a:p>
          <a:p>
            <a:r>
              <a:rPr lang="en-US" dirty="0"/>
              <a:t>Data gets pushed </a:t>
            </a:r>
          </a:p>
          <a:p>
            <a:r>
              <a:rPr lang="en-US" dirty="0"/>
              <a:t>Site would be designed based upon visibility rules (traveler or park owner)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Bucket captures information from the website that is not caught by the SQL database (images,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API allows you to push data either from the bucket or from the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to data collected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01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88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370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688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68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3.jpg"/><Relationship Id="rId4" Type="http://schemas.openxmlformats.org/officeDocument/2006/relationships/image" Target="../media/image13.jpe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28B9805-C9E9-414C-B26A-C6FEA0A04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875" b="21875"/>
          <a:stretch/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AE9A79-202D-7A41-84CC-428738E77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372" y="264050"/>
            <a:ext cx="4922520" cy="49225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D80148-AB3C-4B41-BD80-191C87FDFA5A}"/>
              </a:ext>
            </a:extLst>
          </p:cNvPr>
          <p:cNvSpPr txBox="1">
            <a:spLocks/>
          </p:cNvSpPr>
          <p:nvPr/>
        </p:nvSpPr>
        <p:spPr>
          <a:xfrm>
            <a:off x="0" y="5285298"/>
            <a:ext cx="121920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IST 615 Final Project |Spring 2021 </a:t>
            </a:r>
          </a:p>
        </p:txBody>
      </p:sp>
    </p:spTree>
    <p:extLst>
      <p:ext uri="{BB962C8B-B14F-4D97-AF65-F5344CB8AC3E}">
        <p14:creationId xmlns:p14="http://schemas.microsoft.com/office/powerpoint/2010/main" val="175579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BBA7-C23A-A545-B6B7-A7CD1877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3EC2A5-C870-8947-BC7E-89B60D5AA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796" b="33981"/>
          <a:stretch/>
        </p:blipFill>
        <p:spPr>
          <a:xfrm>
            <a:off x="0" y="-1"/>
            <a:ext cx="12282986" cy="6858001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65D0974-655E-45A3-94B2-6867FA9716B6}"/>
              </a:ext>
            </a:extLst>
          </p:cNvPr>
          <p:cNvSpPr txBox="1">
            <a:spLocks/>
          </p:cNvSpPr>
          <p:nvPr/>
        </p:nvSpPr>
        <p:spPr>
          <a:xfrm>
            <a:off x="848001" y="542843"/>
            <a:ext cx="6176776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Competitor </a:t>
            </a:r>
          </a:p>
          <a:p>
            <a:r>
              <a:rPr lang="en-US" dirty="0">
                <a:solidFill>
                  <a:schemeClr val="bg1"/>
                </a:solidFill>
              </a:rPr>
              <a:t>Landscape</a:t>
            </a:r>
          </a:p>
        </p:txBody>
      </p:sp>
    </p:spTree>
    <p:extLst>
      <p:ext uri="{BB962C8B-B14F-4D97-AF65-F5344CB8AC3E}">
        <p14:creationId xmlns:p14="http://schemas.microsoft.com/office/powerpoint/2010/main" val="52015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A6BF2FE-4373-465A-8153-DC08A24E0CDB}"/>
              </a:ext>
            </a:extLst>
          </p:cNvPr>
          <p:cNvSpPr txBox="1">
            <a:spLocks/>
          </p:cNvSpPr>
          <p:nvPr/>
        </p:nvSpPr>
        <p:spPr>
          <a:xfrm>
            <a:off x="723900" y="839015"/>
            <a:ext cx="4099560" cy="3011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Collections of apps needed to cover all RV needs.  </a:t>
            </a:r>
          </a:p>
          <a:p>
            <a:r>
              <a:rPr lang="en-US" dirty="0">
                <a:solidFill>
                  <a:schemeClr val="bg1"/>
                </a:solidFill>
              </a:rPr>
              <a:t>Competitor apps consist of route planners, maintenance schedulers &amp; links to external sites for bookings.</a:t>
            </a:r>
          </a:p>
          <a:p>
            <a:r>
              <a:rPr lang="en-US" dirty="0">
                <a:solidFill>
                  <a:schemeClr val="bg1"/>
                </a:solidFill>
              </a:rPr>
              <a:t>No unified itinerary system across all parks and campsites that connects users in real time and offers a compete service.</a:t>
            </a:r>
          </a:p>
          <a:p>
            <a:r>
              <a:rPr lang="en-US" dirty="0">
                <a:solidFill>
                  <a:schemeClr val="bg1"/>
                </a:solidFill>
              </a:rPr>
              <a:t>Route planner apps use consumer subscription model which keeps best features behind a paywall.</a:t>
            </a:r>
          </a:p>
          <a:p>
            <a:r>
              <a:rPr lang="en-US" dirty="0">
                <a:solidFill>
                  <a:schemeClr val="bg1"/>
                </a:solidFill>
              </a:rPr>
              <a:t>Missed opportunity for data capture and analysis.</a:t>
            </a:r>
          </a:p>
          <a:p>
            <a:endParaRPr lang="en-US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D0AD9050-28DC-4C16-A82B-58C1A6CB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0"/>
            <a:ext cx="6689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7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BBA7-C23A-A545-B6B7-A7CD1877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3EC2A5-C870-8947-BC7E-89B60D5AA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125" b="8125"/>
          <a:stretch/>
        </p:blipFill>
        <p:spPr>
          <a:xfrm>
            <a:off x="0" y="-1"/>
            <a:ext cx="12282986" cy="6858001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F87E67-6D7A-4136-B6D2-476C1DDAA746}"/>
              </a:ext>
            </a:extLst>
          </p:cNvPr>
          <p:cNvSpPr txBox="1">
            <a:spLocks/>
          </p:cNvSpPr>
          <p:nvPr/>
        </p:nvSpPr>
        <p:spPr>
          <a:xfrm>
            <a:off x="848001" y="542843"/>
            <a:ext cx="6176776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Market </a:t>
            </a:r>
          </a:p>
          <a:p>
            <a:r>
              <a:rPr lang="en-US" dirty="0">
                <a:solidFill>
                  <a:schemeClr val="bg1"/>
                </a:solidFill>
              </a:rPr>
              <a:t>Potential</a:t>
            </a:r>
          </a:p>
        </p:txBody>
      </p:sp>
    </p:spTree>
    <p:extLst>
      <p:ext uri="{BB962C8B-B14F-4D97-AF65-F5344CB8AC3E}">
        <p14:creationId xmlns:p14="http://schemas.microsoft.com/office/powerpoint/2010/main" val="22978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52F52-05F6-4CF5-8FAD-840FC217C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2800"/>
              <a:t>Market Potential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11F453E-9446-4ED2-8802-EE580D992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1484243" y="3428998"/>
            <a:ext cx="5254190" cy="2788921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B14E40-FDED-4F0B-98FA-A95DA31DFD1E}"/>
              </a:ext>
            </a:extLst>
          </p:cNvPr>
          <p:cNvSpPr txBox="1">
            <a:spLocks/>
          </p:cNvSpPr>
          <p:nvPr/>
        </p:nvSpPr>
        <p:spPr>
          <a:xfrm>
            <a:off x="8471423" y="2286000"/>
            <a:ext cx="3053039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RV industry has tripled in size since 2009</a:t>
            </a:r>
          </a:p>
          <a:p>
            <a:r>
              <a:rPr lang="en-US" sz="1600"/>
              <a:t>Over 16,000 campgrounds and parking facilities.</a:t>
            </a:r>
          </a:p>
          <a:p>
            <a:r>
              <a:rPr lang="en-US" sz="1600"/>
              <a:t>North American RV market was valued at 26.7 billion in 2020 and expected to reach 35.7 billion by 2026.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9032B74B-F3A5-4F21-9DD4-86F9B75C3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1473975" y="465967"/>
            <a:ext cx="5254190" cy="27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64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52F52-05F6-4CF5-8FAD-840FC217C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9000"/>
              </a:lnSpc>
            </a:pPr>
            <a:r>
              <a:rPr lang="en-US" sz="2800" dirty="0"/>
              <a:t>Recreational</a:t>
            </a:r>
            <a:br>
              <a:rPr lang="en-US" sz="2800" dirty="0"/>
            </a:br>
            <a:r>
              <a:rPr lang="en-US" sz="2800" dirty="0"/>
              <a:t>Vehicle Travel Trends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B14E40-FDED-4F0B-98FA-A95DA31DFD1E}"/>
              </a:ext>
            </a:extLst>
          </p:cNvPr>
          <p:cNvSpPr txBox="1">
            <a:spLocks/>
          </p:cNvSpPr>
          <p:nvPr/>
        </p:nvSpPr>
        <p:spPr>
          <a:xfrm>
            <a:off x="8471423" y="2286000"/>
            <a:ext cx="3053039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Over 46,000,000 Americans plan to go RVing in 2021</a:t>
            </a:r>
          </a:p>
          <a:p>
            <a:r>
              <a:rPr lang="en-US" sz="1600" dirty="0"/>
              <a:t>Almost 80% of bookings made by first timers</a:t>
            </a:r>
          </a:p>
          <a:p>
            <a:r>
              <a:rPr lang="en-US" sz="1600" dirty="0"/>
              <a:t>40% of survey respondents say they are unlikely to fly in 2021</a:t>
            </a:r>
          </a:p>
          <a:p>
            <a:r>
              <a:rPr lang="en-US" sz="1600" dirty="0"/>
              <a:t>68% of millennials said COVID-19 led them to find RVing more appealing</a:t>
            </a:r>
          </a:p>
          <a:p>
            <a:r>
              <a:rPr lang="en-US" sz="1600" dirty="0" err="1"/>
              <a:t>RVers</a:t>
            </a:r>
            <a:r>
              <a:rPr lang="en-US" sz="1600" dirty="0"/>
              <a:t> spend between 3 – 4 weeks in their recreational vehicle per year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E1CF1D4-3C45-4AD8-9426-07995996B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6551"/>
          <a:stretch/>
        </p:blipFill>
        <p:spPr>
          <a:xfrm>
            <a:off x="1805441" y="333970"/>
            <a:ext cx="4806252" cy="3368663"/>
          </a:xfrm>
          <a:prstGeom prst="rect">
            <a:avLst/>
          </a:prstGeom>
        </p:spPr>
      </p:pic>
      <p:pic>
        <p:nvPicPr>
          <p:cNvPr id="12" name="Content Placeholder 20" descr="Chart, bar chart&#10;&#10;Description automatically generated">
            <a:extLst>
              <a:ext uri="{FF2B5EF4-FFF2-40B4-BE49-F238E27FC236}">
                <a16:creationId xmlns:a16="http://schemas.microsoft.com/office/drawing/2014/main" id="{1314A3E4-FA7D-4A67-A736-6529B6C4F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42" y="4036603"/>
            <a:ext cx="4768850" cy="26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8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497B5B79-3835-443F-A36F-A1787054B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68" t="8125" r="741" b="8125"/>
          <a:stretch/>
        </p:blipFill>
        <p:spPr>
          <a:xfrm>
            <a:off x="4602145" y="-1"/>
            <a:ext cx="7589836" cy="685800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61220754-50A1-47FE-A8F8-5DCF871323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73" t="28796" r="16151" b="33981"/>
          <a:stretch/>
        </p:blipFill>
        <p:spPr>
          <a:xfrm>
            <a:off x="-1" y="-1"/>
            <a:ext cx="4373546" cy="331432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895753-C82B-415B-9ABF-1B91AAC6C0F2}"/>
              </a:ext>
            </a:extLst>
          </p:cNvPr>
          <p:cNvSpPr txBox="1">
            <a:spLocks/>
          </p:cNvSpPr>
          <p:nvPr/>
        </p:nvSpPr>
        <p:spPr>
          <a:xfrm>
            <a:off x="5102087" y="913904"/>
            <a:ext cx="4452730" cy="19883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j-ea"/>
                <a:cs typeface="+mj-cs"/>
              </a:rPr>
              <a:t>Target Markets and Travelers</a:t>
            </a:r>
          </a:p>
          <a:p>
            <a:pPr marL="0" marR="0" lvl="0" indent="0" algn="l" defTabSz="9144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Franklin Gothic Book" panose="020B05030201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j-ea"/>
                <a:cs typeface="+mj-cs"/>
              </a:rPr>
              <a:t>(Yep, this guy.)</a:t>
            </a:r>
          </a:p>
        </p:txBody>
      </p:sp>
    </p:spTree>
    <p:extLst>
      <p:ext uri="{BB962C8B-B14F-4D97-AF65-F5344CB8AC3E}">
        <p14:creationId xmlns:p14="http://schemas.microsoft.com/office/powerpoint/2010/main" val="2146184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EEC18-170D-46F7-9A9F-C8F8B9518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68843-9561-4BAC-AEC4-F7A515A1FA8D}"/>
              </a:ext>
            </a:extLst>
          </p:cNvPr>
          <p:cNvSpPr txBox="1"/>
          <p:nvPr/>
        </p:nvSpPr>
        <p:spPr>
          <a:xfrm>
            <a:off x="723900" y="869110"/>
            <a:ext cx="399387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RV demographics are shifting from Baby Boomers to younger audiences, primarily between the ages 35-54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73% of millennials said they were likely to take an RV trip this year.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70% of those surveyed said minimal interaction with other travelers was important.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92684A27-34A2-4355-A4F1-BE6D16688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881" y="1440673"/>
            <a:ext cx="5936664" cy="314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8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BBA7-C23A-A545-B6B7-A7CD1877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3EC2A5-C870-8947-BC7E-89B60D5AA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50"/>
          <a:stretch/>
        </p:blipFill>
        <p:spPr>
          <a:xfrm>
            <a:off x="0" y="-1"/>
            <a:ext cx="12282986" cy="6858001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27C12F5-FBF6-4764-A510-C51A881E83FE}"/>
              </a:ext>
            </a:extLst>
          </p:cNvPr>
          <p:cNvSpPr txBox="1">
            <a:spLocks/>
          </p:cNvSpPr>
          <p:nvPr/>
        </p:nvSpPr>
        <p:spPr>
          <a:xfrm>
            <a:off x="1210310" y="2880691"/>
            <a:ext cx="7329841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Market Approach</a:t>
            </a:r>
          </a:p>
          <a:p>
            <a:r>
              <a:rPr lang="en-US" sz="2800" dirty="0">
                <a:solidFill>
                  <a:schemeClr val="bg1"/>
                </a:solidFill>
              </a:rPr>
              <a:t>(Size doesn’t matter.)</a:t>
            </a:r>
          </a:p>
        </p:txBody>
      </p:sp>
    </p:spTree>
    <p:extLst>
      <p:ext uri="{BB962C8B-B14F-4D97-AF65-F5344CB8AC3E}">
        <p14:creationId xmlns:p14="http://schemas.microsoft.com/office/powerpoint/2010/main" val="41818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mountain, outdoor, road, sky&#10;&#10;Description automatically generated">
            <a:extLst>
              <a:ext uri="{FF2B5EF4-FFF2-40B4-BE49-F238E27FC236}">
                <a16:creationId xmlns:a16="http://schemas.microsoft.com/office/drawing/2014/main" id="{2584435F-590D-4990-8462-B4615129E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688" b="16250"/>
          <a:stretch/>
        </p:blipFill>
        <p:spPr>
          <a:xfrm>
            <a:off x="5520906" y="0"/>
            <a:ext cx="6671094" cy="6858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C91310-326B-4F7B-BC03-D1E3CA0C4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444776"/>
            <a:ext cx="1450179" cy="1450179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CCDB756-395D-44CA-87C1-543E6763194F}"/>
              </a:ext>
            </a:extLst>
          </p:cNvPr>
          <p:cNvSpPr txBox="1">
            <a:spLocks/>
          </p:cNvSpPr>
          <p:nvPr/>
        </p:nvSpPr>
        <p:spPr>
          <a:xfrm>
            <a:off x="723900" y="2186609"/>
            <a:ext cx="4099560" cy="3333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Online website running on Google Cloud</a:t>
            </a:r>
          </a:p>
          <a:p>
            <a:r>
              <a:rPr lang="en-US" dirty="0">
                <a:solidFill>
                  <a:schemeClr val="bg1"/>
                </a:solidFill>
              </a:rPr>
              <a:t>Capture, storage, and analytics on user and market data</a:t>
            </a:r>
          </a:p>
          <a:p>
            <a:r>
              <a:rPr lang="en-US" dirty="0">
                <a:solidFill>
                  <a:schemeClr val="bg1"/>
                </a:solidFill>
              </a:rPr>
              <a:t>Easy-to-use UI for campground availability, amenities, and campground websites</a:t>
            </a:r>
          </a:p>
          <a:p>
            <a:r>
              <a:rPr lang="en-US" dirty="0">
                <a:solidFill>
                  <a:schemeClr val="bg1"/>
                </a:solidFill>
              </a:rPr>
              <a:t>Ecosystem of integrated services</a:t>
            </a:r>
          </a:p>
          <a:p>
            <a:r>
              <a:rPr lang="en-US" dirty="0">
                <a:solidFill>
                  <a:schemeClr val="bg1"/>
                </a:solidFill>
              </a:rPr>
              <a:t>Connectivity</a:t>
            </a:r>
          </a:p>
          <a:p>
            <a:r>
              <a:rPr lang="en-US" dirty="0">
                <a:solidFill>
                  <a:schemeClr val="bg1"/>
                </a:solidFill>
              </a:rPr>
              <a:t>Business valuation of $10M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4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A4B7DA8-19B2-4C48-A9D0-EC5210C0C8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96" b="33981"/>
          <a:stretch/>
        </p:blipFill>
        <p:spPr>
          <a:xfrm>
            <a:off x="-3624" y="0"/>
            <a:ext cx="12282986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9630" y="1685651"/>
            <a:ext cx="8361229" cy="1743349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>
                <a:solidFill>
                  <a:schemeClr val="bg2"/>
                </a:solidFill>
              </a:rPr>
              <a:t>Financial Snapshot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9855" y="3429000"/>
            <a:ext cx="7102387" cy="210915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Google Cloud Platform</a:t>
            </a:r>
          </a:p>
          <a:p>
            <a:pPr algn="l"/>
            <a:r>
              <a:rPr lang="en-US" dirty="0">
                <a:solidFill>
                  <a:schemeClr val="bg2"/>
                </a:solidFill>
              </a:rPr>
              <a:t>Proforma Costs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62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A4B7DA8-19B2-4C48-A9D0-EC5210C0C8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96" b="33981"/>
          <a:stretch/>
        </p:blipFill>
        <p:spPr>
          <a:xfrm>
            <a:off x="-3624" y="0"/>
            <a:ext cx="12282986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9630" y="1685651"/>
            <a:ext cx="8361229" cy="1743349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>
                <a:solidFill>
                  <a:schemeClr val="bg2"/>
                </a:solidFill>
              </a:rPr>
              <a:t>YOUR PERFECT SPOT </a:t>
            </a:r>
            <a:br>
              <a:rPr lang="en-US" sz="5400" dirty="0">
                <a:solidFill>
                  <a:schemeClr val="bg2"/>
                </a:solidFill>
              </a:rPr>
            </a:br>
            <a:r>
              <a:rPr lang="en-US" sz="5400" dirty="0">
                <a:solidFill>
                  <a:schemeClr val="bg2"/>
                </a:solidFill>
              </a:rPr>
              <a:t>IS OUT THERE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9855" y="3429000"/>
            <a:ext cx="7102387" cy="210915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Seed Funding Round and Planned Activities:</a:t>
            </a:r>
          </a:p>
          <a:p>
            <a:pPr algn="l"/>
            <a:r>
              <a:rPr lang="en-US" dirty="0">
                <a:solidFill>
                  <a:schemeClr val="bg2"/>
                </a:solidFill>
              </a:rPr>
              <a:t>Rvacancy.info is a wanderlust-informed SaaS that connects roaming travelers with there perfect RV park location. </a:t>
            </a:r>
          </a:p>
          <a:p>
            <a:pPr algn="l"/>
            <a:endParaRPr lang="en-US" dirty="0">
              <a:solidFill>
                <a:schemeClr val="bg2"/>
              </a:solidFill>
            </a:endParaRPr>
          </a:p>
          <a:p>
            <a:pPr algn="l"/>
            <a:r>
              <a:rPr lang="en-US" dirty="0">
                <a:solidFill>
                  <a:schemeClr val="bg2"/>
                </a:solidFill>
              </a:rPr>
              <a:t>The application was built from the ground up by those inspired to roam freely to every corner of the country.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14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ECE3D7-4C3E-48A7-BBF7-F510F7FA3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75" y="824106"/>
            <a:ext cx="6900380" cy="5209787"/>
          </a:xfrm>
          <a:prstGeom prst="rect">
            <a:avLst/>
          </a:prstGeom>
        </p:spPr>
      </p:pic>
      <p:sp>
        <p:nvSpPr>
          <p:cNvPr id="31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cap="all" dirty="0"/>
              <a:t>Google Cloud Console</a:t>
            </a:r>
            <a:br>
              <a:rPr lang="en-US" sz="3400" cap="all" dirty="0"/>
            </a:br>
            <a:br>
              <a:rPr lang="en-US" sz="3400" cap="all" dirty="0"/>
            </a:br>
            <a:r>
              <a:rPr lang="en-US" sz="2400" cap="all" dirty="0">
                <a:solidFill>
                  <a:schemeClr val="bg2">
                    <a:lumMod val="50000"/>
                    <a:lumOff val="50000"/>
                  </a:schemeClr>
                </a:solidFill>
              </a:rPr>
              <a:t>rvacancy-ist615</a:t>
            </a:r>
            <a:br>
              <a:rPr lang="en-US" sz="3400" cap="all" dirty="0"/>
            </a:br>
            <a:endParaRPr lang="en-US" sz="3400" cap="all" dirty="0"/>
          </a:p>
        </p:txBody>
      </p:sp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F7F14B-ED51-4057-8897-4FC72CA2B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CB4F78-37FA-4A6C-B624-E7F7D6916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9C971BB-FE73-6E48-9F1F-9B4618B8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956" y="4395526"/>
            <a:ext cx="3324736" cy="1716101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3FD077F-13F9-4D3D-AF11-2F8A6E617AE1}"/>
              </a:ext>
            </a:extLst>
          </p:cNvPr>
          <p:cNvSpPr txBox="1">
            <a:spLocks/>
          </p:cNvSpPr>
          <p:nvPr/>
        </p:nvSpPr>
        <p:spPr>
          <a:xfrm>
            <a:off x="702202" y="291789"/>
            <a:ext cx="3855720" cy="3011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Initial Seed Raise: $1.5M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Annual Revenue Projection: $400,000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Annual CSP Cost: $14,691</a:t>
            </a:r>
          </a:p>
          <a:p>
            <a:r>
              <a:rPr lang="en-US" sz="2400" dirty="0">
                <a:solidFill>
                  <a:schemeClr val="bg1"/>
                </a:solidFill>
              </a:rPr>
              <a:t>Payback Period: 3.75 Years</a:t>
            </a:r>
          </a:p>
          <a:p>
            <a:r>
              <a:rPr lang="en-US" sz="2400" dirty="0">
                <a:solidFill>
                  <a:schemeClr val="bg1"/>
                </a:solidFill>
              </a:rPr>
              <a:t>Months to Market: 18 months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D0EC86-2A0E-45B7-97A7-2B62F6F038D6}"/>
              </a:ext>
            </a:extLst>
          </p:cNvPr>
          <p:cNvSpPr txBox="1"/>
          <p:nvPr/>
        </p:nvSpPr>
        <p:spPr>
          <a:xfrm>
            <a:off x="849337" y="4510450"/>
            <a:ext cx="1591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Cost Breakdown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B2E6488-C0B7-A343-B581-D155648F5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750" y="849719"/>
            <a:ext cx="6416487" cy="482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5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BBA7-C23A-A545-B6B7-A7CD1877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3EC2A5-C870-8947-BC7E-89B60D5AA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824" b="21954"/>
          <a:stretch/>
        </p:blipFill>
        <p:spPr>
          <a:xfrm>
            <a:off x="0" y="-1"/>
            <a:ext cx="12282986" cy="6858001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F4B9672-08CF-4649-9C0B-CF39B29CC0DB}"/>
              </a:ext>
            </a:extLst>
          </p:cNvPr>
          <p:cNvSpPr txBox="1">
            <a:spLocks/>
          </p:cNvSpPr>
          <p:nvPr/>
        </p:nvSpPr>
        <p:spPr>
          <a:xfrm>
            <a:off x="848000" y="702863"/>
            <a:ext cx="973618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Life is a mystery. </a:t>
            </a:r>
          </a:p>
          <a:p>
            <a:r>
              <a:rPr lang="en-US" dirty="0">
                <a:solidFill>
                  <a:schemeClr val="bg1"/>
                </a:solidFill>
              </a:rPr>
              <a:t>Finding tonight’s resting spot shouldn’t be.</a:t>
            </a:r>
          </a:p>
        </p:txBody>
      </p:sp>
    </p:spTree>
    <p:extLst>
      <p:ext uri="{BB962C8B-B14F-4D97-AF65-F5344CB8AC3E}">
        <p14:creationId xmlns:p14="http://schemas.microsoft.com/office/powerpoint/2010/main" val="410663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5785712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Problem facing          RV-loving travelers.</a:t>
            </a: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0867419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BBA7-C23A-A545-B6B7-A7CD1877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3EC2A5-C870-8947-BC7E-89B60D5AA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125" b="8125"/>
          <a:stretch/>
        </p:blipFill>
        <p:spPr>
          <a:xfrm>
            <a:off x="0" y="-1"/>
            <a:ext cx="12282986" cy="685800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9771EC7-2F22-42E5-B9D5-0C9BB9E85A01}"/>
              </a:ext>
            </a:extLst>
          </p:cNvPr>
          <p:cNvSpPr txBox="1">
            <a:spLocks/>
          </p:cNvSpPr>
          <p:nvPr/>
        </p:nvSpPr>
        <p:spPr>
          <a:xfrm>
            <a:off x="6619073" y="4686300"/>
            <a:ext cx="6176776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Solution for the             RV-inspired lifestyle.</a:t>
            </a:r>
          </a:p>
        </p:txBody>
      </p:sp>
    </p:spTree>
    <p:extLst>
      <p:ext uri="{BB962C8B-B14F-4D97-AF65-F5344CB8AC3E}">
        <p14:creationId xmlns:p14="http://schemas.microsoft.com/office/powerpoint/2010/main" val="109411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638" y="552826"/>
            <a:ext cx="6795188" cy="1485900"/>
          </a:xfrm>
        </p:spPr>
        <p:txBody>
          <a:bodyPr>
            <a:normAutofit/>
          </a:bodyPr>
          <a:lstStyle/>
          <a:p>
            <a:r>
              <a:rPr lang="en-US" dirty="0"/>
              <a:t>The RV Cloud Data Platform</a:t>
            </a:r>
          </a:p>
        </p:txBody>
      </p:sp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5157952"/>
              </p:ext>
            </p:extLst>
          </p:nvPr>
        </p:nvGraphicFramePr>
        <p:xfrm>
          <a:off x="5100638" y="2286000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61220754-50A1-47FE-A8F8-5DCF871323D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173" t="28796" r="16151" b="33981"/>
          <a:stretch/>
        </p:blipFill>
        <p:spPr>
          <a:xfrm>
            <a:off x="-1" y="-1"/>
            <a:ext cx="4373546" cy="3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9F50A6-1145-4E39-A07C-F5F6BB85C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5" t="1714" b="12567"/>
          <a:stretch/>
        </p:blipFill>
        <p:spPr>
          <a:xfrm>
            <a:off x="697230" y="0"/>
            <a:ext cx="11494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5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BBA7-C23A-A545-B6B7-A7CD1877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3EC2A5-C870-8947-BC7E-89B60D5AA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000" b="6556"/>
          <a:stretch/>
        </p:blipFill>
        <p:spPr>
          <a:xfrm>
            <a:off x="0" y="-1"/>
            <a:ext cx="12282986" cy="685800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07D8FE5-8905-4AB1-9E7F-192BC90FE133}"/>
              </a:ext>
            </a:extLst>
          </p:cNvPr>
          <p:cNvSpPr txBox="1">
            <a:spLocks/>
          </p:cNvSpPr>
          <p:nvPr/>
        </p:nvSpPr>
        <p:spPr>
          <a:xfrm>
            <a:off x="865038" y="542843"/>
            <a:ext cx="4849962" cy="2169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RVacancy</a:t>
            </a:r>
            <a:r>
              <a:rPr lang="en-US" dirty="0">
                <a:solidFill>
                  <a:schemeClr val="bg1"/>
                </a:solidFill>
              </a:rPr>
              <a:t> Cloud </a:t>
            </a:r>
          </a:p>
          <a:p>
            <a:r>
              <a:rPr lang="en-US" dirty="0">
                <a:solidFill>
                  <a:schemeClr val="bg1"/>
                </a:solidFill>
              </a:rPr>
              <a:t>Technology and </a:t>
            </a:r>
          </a:p>
          <a:p>
            <a:r>
              <a:rPr lang="en-US" dirty="0">
                <a:solidFill>
                  <a:schemeClr val="bg1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8877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0812404-BC5C-46CC-9760-A60CB9198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871" y="4124225"/>
            <a:ext cx="1797260" cy="17972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819705-1519-498B-9717-4E8E9398B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089" y="0"/>
            <a:ext cx="10896600" cy="842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3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F40986F-1B88-449B-BD8E-206AD568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70" y="0"/>
            <a:ext cx="9329531" cy="7209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0E5DB8-8AFB-4E3D-8322-78EB1DF9D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104" y="114300"/>
            <a:ext cx="1348740" cy="134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2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55A93C-578E-47D2-96A6-AF17136F6B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9E48938-CE0A-4976-83E6-A8FD4583CC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32B251-29F3-43CE-BD66-A3B48CC7BC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design</Template>
  <TotalTime>6172</TotalTime>
  <Words>571</Words>
  <Application>Microsoft Office PowerPoint</Application>
  <PresentationFormat>Widescreen</PresentationFormat>
  <Paragraphs>85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Franklin Gothic Book</vt:lpstr>
      <vt:lpstr>Wingdings</vt:lpstr>
      <vt:lpstr>Crop</vt:lpstr>
      <vt:lpstr>PowerPoint Presentation</vt:lpstr>
      <vt:lpstr>YOUR PERFECT SPOT  IS OUT THERE</vt:lpstr>
      <vt:lpstr>Problem facing          RV-loving travelers.</vt:lpstr>
      <vt:lpstr>PowerPoint Presentation</vt:lpstr>
      <vt:lpstr>The RV Cloud Data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 Potential</vt:lpstr>
      <vt:lpstr>Recreational Vehicle Travel Trends</vt:lpstr>
      <vt:lpstr>PowerPoint Presentation</vt:lpstr>
      <vt:lpstr>PowerPoint Presentation</vt:lpstr>
      <vt:lpstr>PowerPoint Presentation</vt:lpstr>
      <vt:lpstr>PowerPoint Presentation</vt:lpstr>
      <vt:lpstr>Financial Snapshot</vt:lpstr>
      <vt:lpstr>Google Cloud Console  rvacancy-ist615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Design</dc:title>
  <dc:creator>Christopher Hart</dc:creator>
  <cp:lastModifiedBy>Jason Dedrick</cp:lastModifiedBy>
  <cp:revision>38</cp:revision>
  <dcterms:created xsi:type="dcterms:W3CDTF">2021-06-08T00:07:35Z</dcterms:created>
  <dcterms:modified xsi:type="dcterms:W3CDTF">2021-11-17T04:22:25Z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